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817" r:id="rId2"/>
  </p:sldMasterIdLst>
  <p:notesMasterIdLst>
    <p:notesMasterId r:id="rId14"/>
  </p:notesMasterIdLst>
  <p:sldIdLst>
    <p:sldId id="671" r:id="rId3"/>
    <p:sldId id="678" r:id="rId4"/>
    <p:sldId id="679" r:id="rId5"/>
    <p:sldId id="684" r:id="rId6"/>
    <p:sldId id="680" r:id="rId7"/>
    <p:sldId id="681" r:id="rId8"/>
    <p:sldId id="682" r:id="rId9"/>
    <p:sldId id="683" r:id="rId10"/>
    <p:sldId id="685" r:id="rId11"/>
    <p:sldId id="686" r:id="rId12"/>
    <p:sldId id="44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0202" autoAdjust="0"/>
  </p:normalViewPr>
  <p:slideViewPr>
    <p:cSldViewPr>
      <p:cViewPr varScale="1">
        <p:scale>
          <a:sx n="82" d="100"/>
          <a:sy n="82" d="100"/>
        </p:scale>
        <p:origin x="576"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4DFBD-10FC-412B-9692-15B424CA01FE}" type="datetimeFigureOut">
              <a:rPr lang="en-US" smtClean="0"/>
              <a:pPr/>
              <a:t>6/22/2021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BC394-83C7-41B0-9F85-6090F02BAA11}" type="slidenum">
              <a:rPr lang="en-US" smtClean="0"/>
              <a:pPr/>
              <a:t>‹#›</a:t>
            </a:fld>
            <a:endParaRPr lang="en-US" dirty="0"/>
          </a:p>
        </p:txBody>
      </p:sp>
    </p:spTree>
    <p:extLst>
      <p:ext uri="{BB962C8B-B14F-4D97-AF65-F5344CB8AC3E}">
        <p14:creationId xmlns:p14="http://schemas.microsoft.com/office/powerpoint/2010/main" val="253743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96BC394-83C7-41B0-9F85-6090F02BAA11}" type="slidenum">
              <a:rPr lang="en-US" smtClean="0"/>
              <a:pPr/>
              <a:t>4</a:t>
            </a:fld>
            <a:endParaRPr lang="en-US" dirty="0"/>
          </a:p>
        </p:txBody>
      </p:sp>
    </p:spTree>
    <p:extLst>
      <p:ext uri="{BB962C8B-B14F-4D97-AF65-F5344CB8AC3E}">
        <p14:creationId xmlns:p14="http://schemas.microsoft.com/office/powerpoint/2010/main" val="2416576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Validation – Is your equipment doing what it is suppose to be doing.</a:t>
            </a:r>
          </a:p>
          <a:p>
            <a:pPr marL="171450" indent="-171450">
              <a:buFontTx/>
              <a:buChar char="-"/>
            </a:pPr>
            <a:r>
              <a:rPr lang="en-GB" dirty="0"/>
              <a:t>Flow Divert Valve</a:t>
            </a:r>
          </a:p>
          <a:p>
            <a:pPr marL="171450" indent="-171450">
              <a:buFontTx/>
              <a:buChar char="-"/>
            </a:pPr>
            <a:r>
              <a:rPr lang="en-GB" dirty="0"/>
              <a:t>Flow rate of milk;  Is it kept in the holding tube at 72C for </a:t>
            </a:r>
            <a:r>
              <a:rPr lang="en-GB"/>
              <a:t>15 seconds</a:t>
            </a:r>
            <a:endParaRPr lang="en-GB" dirty="0"/>
          </a:p>
          <a:p>
            <a:pPr marL="171450" indent="-171450">
              <a:buFontTx/>
              <a:buChar char="-"/>
            </a:pPr>
            <a:endParaRPr lang="en-GB" dirty="0"/>
          </a:p>
          <a:p>
            <a:endParaRPr lang="en-ZA" dirty="0"/>
          </a:p>
        </p:txBody>
      </p:sp>
      <p:sp>
        <p:nvSpPr>
          <p:cNvPr id="4" name="Slide Number Placeholder 3"/>
          <p:cNvSpPr>
            <a:spLocks noGrp="1"/>
          </p:cNvSpPr>
          <p:nvPr>
            <p:ph type="sldNum" sz="quarter" idx="5"/>
          </p:nvPr>
        </p:nvSpPr>
        <p:spPr/>
        <p:txBody>
          <a:bodyPr/>
          <a:lstStyle/>
          <a:p>
            <a:fld id="{196BC394-83C7-41B0-9F85-6090F02BAA11}" type="slidenum">
              <a:rPr lang="en-US" smtClean="0"/>
              <a:pPr/>
              <a:t>5</a:t>
            </a:fld>
            <a:endParaRPr lang="en-US" dirty="0"/>
          </a:p>
        </p:txBody>
      </p:sp>
    </p:spTree>
    <p:extLst>
      <p:ext uri="{BB962C8B-B14F-4D97-AF65-F5344CB8AC3E}">
        <p14:creationId xmlns:p14="http://schemas.microsoft.com/office/powerpoint/2010/main" val="316964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8" name="Slide Number Placeholder 7"/>
          <p:cNvSpPr>
            <a:spLocks noGrp="1"/>
          </p:cNvSpPr>
          <p:nvPr>
            <p:ph type="sldNum" sz="quarter" idx="11"/>
          </p:nvPr>
        </p:nvSpPr>
        <p:spPr/>
        <p:txBody>
          <a:bodyPr/>
          <a:lstStyle/>
          <a:p>
            <a:fld id="{86DC18FE-3015-47B4-B9C3-B9E40E28373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a:prstGeom prst="rect">
            <a:avLst/>
          </a:prstGeo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dirty="0">
              <a:solidFill>
                <a:prstClr val="black">
                  <a:lumMod val="65000"/>
                  <a:lumOff val="35000"/>
                </a:prstClr>
              </a:solidFill>
            </a:endParaRPr>
          </a:p>
        </p:txBody>
      </p:sp>
    </p:spTree>
    <p:extLst>
      <p:ext uri="{BB962C8B-B14F-4D97-AF65-F5344CB8AC3E}">
        <p14:creationId xmlns:p14="http://schemas.microsoft.com/office/powerpoint/2010/main" val="963708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017225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847019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53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8339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29204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55674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64849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a:prstGeom prst="rect">
            <a:avLst/>
          </a:prstGeo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181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87915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890678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DC18FE-3015-47B4-B9C3-B9E40E28373C}" type="slidenum">
              <a:rPr lang="en-US" smtClean="0"/>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DC18FE-3015-47B4-B9C3-B9E40E28373C}" type="slidenum">
              <a:rPr lang="en-US" smtClean="0"/>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DC18FE-3015-47B4-B9C3-B9E40E28373C}" type="slidenum">
              <a:rPr lang="en-US" smtClean="0"/>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3BB16D-24BE-41D1-9CD0-FECD957FC202}" type="datetimeFigureOut">
              <a:rPr lang="en-US" smtClean="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DC18FE-3015-47B4-B9C3-B9E40E28373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E3BB16D-24BE-41D1-9CD0-FECD957FC202}" type="datetimeFigureOut">
              <a:rPr lang="en-US" smtClean="0"/>
              <a:pPr/>
              <a:t>6/22/2021</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6DC18FE-3015-47B4-B9C3-B9E40E28373C}"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E3BB16D-24BE-41D1-9CD0-FECD957FC202}" type="datetimeFigureOut">
              <a:rPr lang="en-US" smtClean="0">
                <a:solidFill>
                  <a:prstClr val="black">
                    <a:lumMod val="65000"/>
                    <a:lumOff val="35000"/>
                  </a:prstClr>
                </a:solidFill>
              </a:rPr>
              <a:pPr/>
              <a:t>6/22/2021</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6DC18FE-3015-47B4-B9C3-B9E40E28373C}" type="slidenum">
              <a:rPr lang="en-US" smtClean="0">
                <a:solidFill>
                  <a:prstClr val="black">
                    <a:lumMod val="65000"/>
                    <a:lumOff val="35000"/>
                  </a:prstClr>
                </a:solidFill>
              </a:rPr>
              <a:pPr/>
              <a:t>‹#›</a:t>
            </a:fld>
            <a:endParaRPr lang="en-US" dirty="0">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p:cNvPicPr>
            <a:picLocks noChangeAspect="1"/>
          </p:cNvPicPr>
          <p:nvPr userDrawn="1"/>
        </p:nvPicPr>
        <p:blipFill>
          <a:blip r:embed="rId13"/>
          <a:stretch>
            <a:fillRect/>
          </a:stretch>
        </p:blipFill>
        <p:spPr>
          <a:xfrm>
            <a:off x="7543800" y="5717949"/>
            <a:ext cx="5279594" cy="1140051"/>
          </a:xfrm>
          <a:prstGeom prst="rect">
            <a:avLst/>
          </a:prstGeom>
        </p:spPr>
      </p:pic>
    </p:spTree>
    <p:extLst>
      <p:ext uri="{BB962C8B-B14F-4D97-AF65-F5344CB8AC3E}">
        <p14:creationId xmlns:p14="http://schemas.microsoft.com/office/powerpoint/2010/main" val="196357374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ania@dairystandard.co.za" TargetMode="External"/><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Milk Udder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4" y="0"/>
            <a:ext cx="9132277" cy="68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723" y="76200"/>
            <a:ext cx="5246077" cy="6248400"/>
          </a:xfrm>
        </p:spPr>
        <p:txBody>
          <a:bodyPr/>
          <a:lstStyle/>
          <a:p>
            <a:pPr lvl="0" algn="l">
              <a:spcBef>
                <a:spcPct val="20000"/>
              </a:spcBef>
            </a:pPr>
            <a:r>
              <a:rPr lang="en-GB" sz="4000" dirty="0">
                <a:solidFill>
                  <a:srgbClr val="2F5897"/>
                </a:solidFill>
              </a:rPr>
              <a:t>Pasteurisation</a:t>
            </a:r>
            <a:br>
              <a:rPr lang="en-GB" sz="4000" dirty="0">
                <a:solidFill>
                  <a:srgbClr val="2F5897"/>
                </a:solidFill>
              </a:rPr>
            </a:br>
            <a:br>
              <a:rPr lang="en-GB" sz="4000" dirty="0">
                <a:solidFill>
                  <a:srgbClr val="2F5897"/>
                </a:solidFill>
              </a:rPr>
            </a:br>
            <a:r>
              <a:rPr lang="en-GB" sz="1600" dirty="0">
                <a:solidFill>
                  <a:srgbClr val="2F5897"/>
                </a:solidFill>
              </a:rPr>
              <a:t>R1555</a:t>
            </a:r>
            <a:br>
              <a:rPr lang="en-GB" sz="1600" dirty="0">
                <a:solidFill>
                  <a:srgbClr val="2F5897"/>
                </a:solidFill>
              </a:rPr>
            </a:br>
            <a:r>
              <a:rPr lang="en-GB" sz="1600" dirty="0">
                <a:solidFill>
                  <a:srgbClr val="2F5897"/>
                </a:solidFill>
              </a:rPr>
              <a:t>Dairy Processing handbook </a:t>
            </a:r>
            <a:r>
              <a:rPr lang="en-GB" sz="1600">
                <a:solidFill>
                  <a:srgbClr val="2F5897"/>
                </a:solidFill>
              </a:rPr>
              <a:t>– </a:t>
            </a:r>
            <a:br>
              <a:rPr lang="en-GB" sz="1600">
                <a:solidFill>
                  <a:srgbClr val="2F5897"/>
                </a:solidFill>
              </a:rPr>
            </a:br>
            <a:r>
              <a:rPr lang="en-GB" sz="1600">
                <a:solidFill>
                  <a:srgbClr val="2F5897"/>
                </a:solidFill>
              </a:rPr>
              <a:t>Tertra</a:t>
            </a:r>
            <a:r>
              <a:rPr lang="en-GB" sz="1600" dirty="0">
                <a:solidFill>
                  <a:srgbClr val="2F5897"/>
                </a:solidFill>
              </a:rPr>
              <a:t> Pak Processing Systems</a:t>
            </a:r>
            <a:br>
              <a:rPr lang="en-GB" sz="2800" dirty="0">
                <a:effectLst/>
                <a:latin typeface="+mj-lt"/>
                <a:ea typeface="Calibri"/>
                <a:cs typeface="Times New Roman"/>
              </a:rPr>
            </a:br>
            <a:br>
              <a:rPr lang="en-ZA" sz="2400" dirty="0">
                <a:solidFill>
                  <a:srgbClr val="2F5897"/>
                </a:solidFill>
                <a:effectLst/>
                <a:latin typeface="Century Gothic"/>
                <a:ea typeface="+mn-ea"/>
                <a:cs typeface="+mn-cs"/>
              </a:rPr>
            </a:br>
            <a:r>
              <a:rPr lang="en-ZA" sz="2400" dirty="0">
                <a:solidFill>
                  <a:srgbClr val="2F5897"/>
                </a:solidFill>
                <a:effectLst/>
                <a:ea typeface="+mn-ea"/>
                <a:cs typeface="+mn-cs"/>
              </a:rPr>
              <a:t>Tania Blignaut</a:t>
            </a:r>
            <a:br>
              <a:rPr lang="en-ZA" sz="2400" dirty="0">
                <a:solidFill>
                  <a:srgbClr val="2F5897"/>
                </a:solidFill>
                <a:effectLst/>
                <a:ea typeface="+mn-ea"/>
                <a:cs typeface="+mn-cs"/>
              </a:rPr>
            </a:br>
            <a:r>
              <a:rPr lang="en-ZA" sz="1400" dirty="0">
                <a:solidFill>
                  <a:srgbClr val="2F5897"/>
                </a:solidFill>
                <a:effectLst/>
                <a:ea typeface="+mn-ea"/>
                <a:cs typeface="+mn-cs"/>
                <a:hlinkClick r:id="rId3"/>
              </a:rPr>
              <a:t>tania@dairystandard.co.za</a:t>
            </a:r>
            <a:br>
              <a:rPr lang="en-ZA" sz="1400" dirty="0">
                <a:solidFill>
                  <a:srgbClr val="2F5897"/>
                </a:solidFill>
                <a:effectLst/>
                <a:ea typeface="+mn-ea"/>
                <a:cs typeface="+mn-cs"/>
              </a:rPr>
            </a:br>
            <a:r>
              <a:rPr lang="en-ZA" sz="1400" dirty="0">
                <a:solidFill>
                  <a:srgbClr val="2F5897"/>
                </a:solidFill>
                <a:effectLst/>
                <a:ea typeface="+mn-ea"/>
                <a:cs typeface="+mn-cs"/>
              </a:rPr>
              <a:t>0824183471</a:t>
            </a:r>
            <a:br>
              <a:rPr lang="en-GB" sz="2800" dirty="0">
                <a:effectLst/>
                <a:latin typeface="+mj-lt"/>
                <a:ea typeface="Calibri"/>
                <a:cs typeface="Times New Roman"/>
              </a:rPr>
            </a:br>
            <a:r>
              <a:rPr lang="en-ZA" sz="1600" dirty="0"/>
              <a:t> </a:t>
            </a:r>
            <a:br>
              <a:rPr lang="en-ZA" sz="1600" dirty="0"/>
            </a:br>
            <a:r>
              <a:rPr lang="en-ZA" sz="1600" dirty="0"/>
              <a:t> </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4043"/>
            <a:ext cx="7920880" cy="1584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168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80120"/>
          </a:xfrm>
        </p:spPr>
        <p:txBody>
          <a:bodyPr/>
          <a:lstStyle/>
          <a:p>
            <a:r>
              <a:rPr lang="en-GB" sz="3600" dirty="0"/>
              <a:t>Summary</a:t>
            </a:r>
            <a:endParaRPr lang="en-ZA" sz="3600" dirty="0"/>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en-GB" b="0" i="0" u="none" strike="noStrike" baseline="0" dirty="0">
                <a:latin typeface="Times New Roman" panose="02020603050405020304" pitchFamily="18" charset="0"/>
              </a:rPr>
              <a:t>Temperature / Time</a:t>
            </a:r>
          </a:p>
          <a:p>
            <a:pPr lvl="1"/>
            <a:r>
              <a:rPr lang="en-GB" dirty="0">
                <a:latin typeface="Times New Roman" panose="02020603050405020304" pitchFamily="18" charset="0"/>
              </a:rPr>
              <a:t>Equipment used (Bulk vs Plate)</a:t>
            </a:r>
          </a:p>
          <a:p>
            <a:pPr lvl="1"/>
            <a:r>
              <a:rPr lang="en-GB" b="0" i="0" u="none" strike="noStrike" baseline="0" dirty="0">
                <a:latin typeface="Times New Roman" panose="02020603050405020304" pitchFamily="18" charset="0"/>
              </a:rPr>
              <a:t>Product to be pasteurised (Milk, Cream</a:t>
            </a:r>
          </a:p>
          <a:p>
            <a:pPr marL="457200" lvl="1" indent="0">
              <a:buNone/>
            </a:pPr>
            <a:endParaRPr lang="en-GB" b="0" i="0" u="none" strike="noStrike" baseline="0" dirty="0">
              <a:latin typeface="Times New Roman" panose="02020603050405020304" pitchFamily="18" charset="0"/>
            </a:endParaRPr>
          </a:p>
          <a:p>
            <a:r>
              <a:rPr lang="en-GB" dirty="0">
                <a:latin typeface="Times New Roman" panose="02020603050405020304" pitchFamily="18" charset="0"/>
              </a:rPr>
              <a:t>Equipment</a:t>
            </a:r>
          </a:p>
          <a:p>
            <a:pPr lvl="1"/>
            <a:r>
              <a:rPr lang="en-GB" dirty="0">
                <a:latin typeface="Times New Roman" panose="02020603050405020304" pitchFamily="18" charset="0"/>
              </a:rPr>
              <a:t>Holding tube – Flowrate of milk through pasteuriser</a:t>
            </a:r>
          </a:p>
          <a:p>
            <a:pPr lvl="1"/>
            <a:r>
              <a:rPr lang="en-GB" dirty="0">
                <a:latin typeface="Times New Roman" panose="02020603050405020304" pitchFamily="18" charset="0"/>
              </a:rPr>
              <a:t>Flow Divert valve – Test</a:t>
            </a:r>
          </a:p>
          <a:p>
            <a:pPr lvl="1"/>
            <a:r>
              <a:rPr lang="en-GB" b="0" i="0" u="none" strike="noStrike" baseline="0" dirty="0">
                <a:latin typeface="Times New Roman" panose="02020603050405020304" pitchFamily="18" charset="0"/>
              </a:rPr>
              <a:t>pT100 – Calibration/Verification</a:t>
            </a:r>
          </a:p>
          <a:p>
            <a:pPr lvl="1"/>
            <a:endParaRPr lang="en-GB" dirty="0">
              <a:latin typeface="Times New Roman" panose="02020603050405020304" pitchFamily="18" charset="0"/>
            </a:endParaRPr>
          </a:p>
          <a:p>
            <a:r>
              <a:rPr lang="en-GB" b="0" i="0" u="none" strike="noStrike" baseline="0" dirty="0">
                <a:latin typeface="Times New Roman" panose="02020603050405020304" pitchFamily="18" charset="0"/>
              </a:rPr>
              <a:t>Record keeping</a:t>
            </a:r>
          </a:p>
          <a:p>
            <a:pPr lvl="1"/>
            <a:r>
              <a:rPr lang="en-GB" dirty="0">
                <a:latin typeface="Times New Roman" panose="02020603050405020304" pitchFamily="18" charset="0"/>
              </a:rPr>
              <a:t>Thermographic Recording</a:t>
            </a:r>
          </a:p>
          <a:p>
            <a:pPr lvl="1"/>
            <a:r>
              <a:rPr lang="en-GB" b="0" i="0" u="none" strike="noStrike" baseline="0" dirty="0">
                <a:latin typeface="Times New Roman" panose="02020603050405020304" pitchFamily="18" charset="0"/>
              </a:rPr>
              <a:t>Processing Record</a:t>
            </a:r>
          </a:p>
          <a:p>
            <a:pPr lvl="2"/>
            <a:r>
              <a:rPr lang="en-GB" b="0" i="0" u="none" strike="noStrike" baseline="0" dirty="0">
                <a:latin typeface="Times New Roman" panose="02020603050405020304" pitchFamily="18" charset="0"/>
              </a:rPr>
              <a:t>Record </a:t>
            </a:r>
            <a:r>
              <a:rPr lang="en-GB" dirty="0">
                <a:latin typeface="Times New Roman" panose="02020603050405020304" pitchFamily="18" charset="0"/>
              </a:rPr>
              <a:t>all parameters at specific times.</a:t>
            </a:r>
          </a:p>
          <a:p>
            <a:pPr lvl="2"/>
            <a:r>
              <a:rPr lang="en-GB" dirty="0">
                <a:latin typeface="Times New Roman" panose="02020603050405020304" pitchFamily="18" charset="0"/>
              </a:rPr>
              <a:t>Verification</a:t>
            </a:r>
          </a:p>
          <a:p>
            <a:r>
              <a:rPr lang="en-GB" b="0" i="0" u="none" strike="noStrike" baseline="0" dirty="0">
                <a:latin typeface="Times New Roman" panose="02020603050405020304" pitchFamily="18" charset="0"/>
              </a:rPr>
              <a:t>Aschaffenburg and Mullen phosphate</a:t>
            </a:r>
          </a:p>
          <a:p>
            <a:endParaRPr lang="en-GB"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003209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913" y="2060575"/>
            <a:ext cx="13033376" cy="1944688"/>
          </a:xfrm>
        </p:spPr>
        <p:txBody>
          <a:bodyPr>
            <a:normAutofit/>
          </a:bodyPr>
          <a:lstStyle/>
          <a:p>
            <a:pPr eaLnBrk="1" fontAlgn="auto" hangingPunct="1">
              <a:spcAft>
                <a:spcPts val="0"/>
              </a:spcAft>
              <a:defRPr/>
            </a:pPr>
            <a:r>
              <a:rPr lang="en-ZA" dirty="0">
                <a:solidFill>
                  <a:prstClr val="black"/>
                </a:solidFill>
                <a:latin typeface="Tahoma" pitchFamily="34" charset="0"/>
                <a:ea typeface="+mn-ea"/>
                <a:cs typeface="Arial" charset="0"/>
              </a:rPr>
              <a:t>             Thank you</a:t>
            </a:r>
            <a:br>
              <a:rPr lang="en-ZA" dirty="0">
                <a:solidFill>
                  <a:prstClr val="black"/>
                </a:solidFill>
                <a:latin typeface="Tahoma" pitchFamily="34" charset="0"/>
                <a:ea typeface="+mn-ea"/>
                <a:cs typeface="Arial" charset="0"/>
              </a:rPr>
            </a:br>
            <a:endParaRPr lang="en-ZA" dirty="0"/>
          </a:p>
        </p:txBody>
      </p:sp>
      <p:pic>
        <p:nvPicPr>
          <p:cNvPr id="91139" name="Picture 3" descr="C:\Users\jompie.DAIRY.000\Pictures\imagesCAWBBT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43195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74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a:bodyPr>
          <a:lstStyle/>
          <a:p>
            <a:r>
              <a:rPr lang="en-GB" sz="1800" b="1" i="0" u="none" strike="noStrike" baseline="0"/>
              <a:t>REGULATIONS RELATING TO MILK AND DAIRY PRODUCTS</a:t>
            </a:r>
            <a:br>
              <a:rPr lang="en-GB" sz="1800" b="1" i="0" u="none" strike="noStrike" baseline="0"/>
            </a:br>
            <a:r>
              <a:rPr lang="en-GB" sz="1800" b="0" i="0" u="none" strike="noStrike" baseline="0"/>
              <a:t>Published under Government Notice No. R. 1555 of 21 November 1997</a:t>
            </a:r>
            <a:endParaRPr lang="en-ZA" sz="1800"/>
          </a:p>
        </p:txBody>
      </p:sp>
      <p:sp>
        <p:nvSpPr>
          <p:cNvPr id="3" name="Content Placeholder 2"/>
          <p:cNvSpPr>
            <a:spLocks noGrp="1"/>
          </p:cNvSpPr>
          <p:nvPr>
            <p:ph sz="quarter" idx="13"/>
          </p:nvPr>
        </p:nvSpPr>
        <p:spPr>
          <a:xfrm>
            <a:off x="365760" y="1600200"/>
            <a:ext cx="4926320" cy="4526280"/>
          </a:xfrm>
        </p:spPr>
        <p:txBody>
          <a:bodyPr>
            <a:normAutofit/>
          </a:bodyPr>
          <a:lstStyle/>
          <a:p>
            <a:pPr marL="0" indent="0">
              <a:lnSpc>
                <a:spcPct val="90000"/>
              </a:lnSpc>
              <a:buNone/>
            </a:pPr>
            <a:r>
              <a:rPr lang="en-GB" sz="3200" b="1" i="0" u="none" strike="noStrike" baseline="0" dirty="0"/>
              <a:t>     Definition</a:t>
            </a:r>
          </a:p>
          <a:p>
            <a:pPr marL="0" indent="0">
              <a:lnSpc>
                <a:spcPct val="90000"/>
              </a:lnSpc>
              <a:buNone/>
            </a:pPr>
            <a:endParaRPr lang="en-GB" sz="1500" b="1" i="0" u="none" strike="noStrike" baseline="0" dirty="0"/>
          </a:p>
          <a:p>
            <a:pPr>
              <a:lnSpc>
                <a:spcPct val="90000"/>
              </a:lnSpc>
            </a:pPr>
            <a:r>
              <a:rPr lang="en-GB" sz="1500" b="1" i="0" u="none" strike="noStrike" baseline="0" dirty="0"/>
              <a:t>“pasteurisation” </a:t>
            </a:r>
            <a:r>
              <a:rPr lang="en-GB" sz="1500" b="0" i="0" u="none" strike="noStrike" baseline="0" dirty="0"/>
              <a:t>means the heat treatment, as described in </a:t>
            </a:r>
            <a:r>
              <a:rPr lang="en-GB" sz="1500" b="0" i="0" u="none" strike="noStrike" baseline="0" dirty="0">
                <a:highlight>
                  <a:srgbClr val="FFFF00"/>
                </a:highlight>
              </a:rPr>
              <a:t>Annex B</a:t>
            </a:r>
            <a:r>
              <a:rPr lang="en-GB" sz="1500" b="0" i="0" u="none" strike="noStrike" baseline="0" dirty="0"/>
              <a:t>, of a dairy product or an imitation dairy product so that -</a:t>
            </a:r>
          </a:p>
          <a:p>
            <a:pPr marL="0" indent="0">
              <a:lnSpc>
                <a:spcPct val="90000"/>
              </a:lnSpc>
              <a:buNone/>
            </a:pPr>
            <a:r>
              <a:rPr lang="en-GB" sz="1500" b="0" i="0" u="none" strike="noStrike" baseline="0" dirty="0"/>
              <a:t>      (a) all vegetative pathogens are </a:t>
            </a:r>
          </a:p>
          <a:p>
            <a:pPr marL="0" indent="0">
              <a:lnSpc>
                <a:spcPct val="90000"/>
              </a:lnSpc>
              <a:buNone/>
            </a:pPr>
            <a:r>
              <a:rPr lang="en-GB" sz="1500" dirty="0"/>
              <a:t>            </a:t>
            </a:r>
            <a:r>
              <a:rPr lang="en-GB" sz="1500" b="0" i="0" u="none" strike="noStrike" baseline="0" dirty="0"/>
              <a:t>destroyed; and</a:t>
            </a:r>
          </a:p>
          <a:p>
            <a:pPr marL="0" indent="0">
              <a:lnSpc>
                <a:spcPct val="90000"/>
              </a:lnSpc>
              <a:buNone/>
            </a:pPr>
            <a:r>
              <a:rPr lang="en-GB" sz="1500" b="0" i="0" u="none" strike="noStrike" baseline="0" dirty="0"/>
              <a:t>      (b) in the case of milk, the result of the </a:t>
            </a:r>
          </a:p>
          <a:p>
            <a:pPr marL="0" indent="0">
              <a:lnSpc>
                <a:spcPct val="90000"/>
              </a:lnSpc>
              <a:buNone/>
            </a:pPr>
            <a:r>
              <a:rPr lang="en-GB" sz="1500" dirty="0"/>
              <a:t>            </a:t>
            </a:r>
            <a:r>
              <a:rPr lang="en-GB" sz="1500" b="0" i="0" u="none" strike="noStrike" baseline="0" dirty="0"/>
              <a:t>phosphatase test described in </a:t>
            </a:r>
          </a:p>
          <a:p>
            <a:pPr marL="0" indent="0">
              <a:lnSpc>
                <a:spcPct val="90000"/>
              </a:lnSpc>
              <a:buNone/>
            </a:pPr>
            <a:r>
              <a:rPr lang="en-GB" sz="1500" dirty="0"/>
              <a:t>            </a:t>
            </a:r>
            <a:r>
              <a:rPr lang="en-GB" sz="1500" b="0" i="0" u="none" strike="noStrike" baseline="0" dirty="0"/>
              <a:t>paragraph 3 of Annex A is negative and, </a:t>
            </a:r>
          </a:p>
          <a:p>
            <a:pPr marL="0" indent="0">
              <a:lnSpc>
                <a:spcPct val="90000"/>
              </a:lnSpc>
              <a:buNone/>
            </a:pPr>
            <a:r>
              <a:rPr lang="en-GB" sz="1500" dirty="0"/>
              <a:t>      (c) </a:t>
            </a:r>
            <a:r>
              <a:rPr lang="en-GB" sz="1500" b="0" i="0" u="none" strike="noStrike" baseline="0" dirty="0"/>
              <a:t>if the product concerned does not undergo </a:t>
            </a:r>
          </a:p>
          <a:p>
            <a:pPr marL="0" indent="0">
              <a:lnSpc>
                <a:spcPct val="90000"/>
              </a:lnSpc>
              <a:buNone/>
            </a:pPr>
            <a:r>
              <a:rPr lang="en-GB" sz="1500" dirty="0"/>
              <a:t>            </a:t>
            </a:r>
            <a:r>
              <a:rPr lang="en-GB" sz="1500" b="0" i="0" u="none" strike="noStrike" baseline="0" dirty="0"/>
              <a:t>further processing, the cooling thereof to </a:t>
            </a:r>
          </a:p>
          <a:p>
            <a:pPr marL="0" indent="0">
              <a:lnSpc>
                <a:spcPct val="90000"/>
              </a:lnSpc>
              <a:buNone/>
            </a:pPr>
            <a:r>
              <a:rPr lang="en-GB" sz="1500" dirty="0"/>
              <a:t>            </a:t>
            </a:r>
            <a:r>
              <a:rPr lang="en-GB" sz="1500" b="0" i="0" u="none" strike="noStrike" baseline="0" dirty="0"/>
              <a:t>below 5ºC immediately after having been </a:t>
            </a:r>
          </a:p>
          <a:p>
            <a:pPr marL="0" indent="0">
              <a:lnSpc>
                <a:spcPct val="90000"/>
              </a:lnSpc>
              <a:buNone/>
            </a:pPr>
            <a:r>
              <a:rPr lang="en-GB" sz="1500" dirty="0"/>
              <a:t>            </a:t>
            </a:r>
            <a:r>
              <a:rPr lang="en-GB" sz="1500" b="0" i="0" u="none" strike="noStrike" baseline="0" dirty="0"/>
              <a:t>thus heat treated;</a:t>
            </a:r>
            <a:endParaRPr lang="en-ZA" sz="1500" dirty="0"/>
          </a:p>
        </p:txBody>
      </p:sp>
      <p:pic>
        <p:nvPicPr>
          <p:cNvPr id="1026" name="Picture 2" descr="Pasteuriser HTST - Heat treatment INOXPA">
            <a:extLst>
              <a:ext uri="{FF2B5EF4-FFF2-40B4-BE49-F238E27FC236}">
                <a16:creationId xmlns:a16="http://schemas.microsoft.com/office/drawing/2014/main" id="{61D019BA-6A95-4D29-96AC-8C43E2F704F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4997" y="4136925"/>
            <a:ext cx="233362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AB0C156-C39D-4DC8-83E9-00F54651F9C8}"/>
              </a:ext>
            </a:extLst>
          </p:cNvPr>
          <p:cNvPicPr>
            <a:picLocks noChangeAspect="1"/>
          </p:cNvPicPr>
          <p:nvPr/>
        </p:nvPicPr>
        <p:blipFill>
          <a:blip r:embed="rId3"/>
          <a:stretch>
            <a:fillRect/>
          </a:stretch>
        </p:blipFill>
        <p:spPr>
          <a:xfrm>
            <a:off x="6217898" y="1700808"/>
            <a:ext cx="1647825" cy="2345997"/>
          </a:xfrm>
          <a:prstGeom prst="rect">
            <a:avLst/>
          </a:prstGeom>
        </p:spPr>
      </p:pic>
    </p:spTree>
    <p:extLst>
      <p:ext uri="{BB962C8B-B14F-4D97-AF65-F5344CB8AC3E}">
        <p14:creationId xmlns:p14="http://schemas.microsoft.com/office/powerpoint/2010/main" val="202255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i="0" u="none" strike="noStrike" baseline="0" dirty="0">
                <a:latin typeface="Times New Roman" panose="02020603050405020304" pitchFamily="18" charset="0"/>
              </a:rPr>
              <a:t>REGULATIONS RELATING TO MILK AND DAIRY PRODUCTS</a:t>
            </a:r>
            <a:br>
              <a:rPr lang="en-GB" sz="1800" b="1" i="0" u="none" strike="noStrike" baseline="0" dirty="0">
                <a:latin typeface="Times New Roman" panose="02020603050405020304" pitchFamily="18" charset="0"/>
              </a:rPr>
            </a:br>
            <a:r>
              <a:rPr lang="en-GB" sz="1800" b="0" i="0" u="none" strike="noStrike" baseline="0" dirty="0">
                <a:latin typeface="Times New Roman" panose="02020603050405020304" pitchFamily="18" charset="0"/>
              </a:rPr>
              <a:t>Published under Government Notice No. R. 1555 of 21 November 1997</a:t>
            </a:r>
            <a:endParaRPr lang="en-ZA" sz="3600" dirty="0"/>
          </a:p>
        </p:txBody>
      </p:sp>
      <p:sp>
        <p:nvSpPr>
          <p:cNvPr id="3" name="Content Placeholder 2"/>
          <p:cNvSpPr>
            <a:spLocks noGrp="1"/>
          </p:cNvSpPr>
          <p:nvPr>
            <p:ph idx="1"/>
          </p:nvPr>
        </p:nvSpPr>
        <p:spPr>
          <a:xfrm>
            <a:off x="457200" y="1600200"/>
            <a:ext cx="8229600" cy="4781128"/>
          </a:xfrm>
        </p:spPr>
        <p:txBody>
          <a:bodyPr>
            <a:normAutofit fontScale="32500" lnSpcReduction="20000"/>
          </a:bodyPr>
          <a:lstStyle/>
          <a:p>
            <a:pPr marL="0" indent="0" algn="l">
              <a:buNone/>
            </a:pPr>
            <a:r>
              <a:rPr lang="en-ZA" sz="9800" b="1" i="0" u="none" strike="noStrike" baseline="0" dirty="0">
                <a:latin typeface="Times New Roman" panose="02020603050405020304" pitchFamily="18" charset="0"/>
              </a:rPr>
              <a:t>ANNEXURE B</a:t>
            </a:r>
          </a:p>
          <a:p>
            <a:pPr marL="0" indent="0" algn="l">
              <a:buNone/>
            </a:pPr>
            <a:r>
              <a:rPr lang="en-ZA" sz="9800" b="1" i="0" u="none" strike="noStrike" baseline="0" dirty="0">
                <a:latin typeface="Times New Roman" panose="02020603050405020304" pitchFamily="18" charset="0"/>
              </a:rPr>
              <a:t>PASTEURISATION</a:t>
            </a:r>
          </a:p>
          <a:p>
            <a:pPr marL="514350" indent="-514350" algn="l">
              <a:buAutoNum type="arabicPeriod"/>
            </a:pPr>
            <a:r>
              <a:rPr lang="en-GB" sz="4500" b="0" i="0" u="none" strike="noStrike" baseline="0" dirty="0">
                <a:latin typeface="Times New Roman" panose="02020603050405020304" pitchFamily="18" charset="0"/>
              </a:rPr>
              <a:t>The pasteurizat</a:t>
            </a:r>
            <a:r>
              <a:rPr lang="en-GB" sz="4500" dirty="0">
                <a:latin typeface="Times New Roman" panose="02020603050405020304" pitchFamily="18" charset="0"/>
              </a:rPr>
              <a:t>i</a:t>
            </a:r>
            <a:r>
              <a:rPr lang="en-GB" sz="4500" b="0" i="0" u="none" strike="noStrike" baseline="0" dirty="0">
                <a:latin typeface="Times New Roman" panose="02020603050405020304" pitchFamily="18" charset="0"/>
              </a:rPr>
              <a:t>on of milk shall be performed –</a:t>
            </a:r>
          </a:p>
          <a:p>
            <a:pPr marL="0" indent="0" algn="l">
              <a:buNone/>
            </a:pPr>
            <a:r>
              <a:rPr lang="en-GB" sz="4500" dirty="0">
                <a:latin typeface="Times New Roman" panose="02020603050405020304" pitchFamily="18" charset="0"/>
              </a:rPr>
              <a:t>(a) </a:t>
            </a:r>
            <a:r>
              <a:rPr lang="en-GB" sz="4500" b="0" i="0" u="none" strike="noStrike" baseline="0" dirty="0">
                <a:latin typeface="Times New Roman" panose="02020603050405020304" pitchFamily="18" charset="0"/>
              </a:rPr>
              <a:t>by heating every particle of the milk to as temperature of at least 63ºC (not exceeding 65,5ºC) and keeping it at that temperature for at least 30 minutes, which heating shall be followed by cooling within 30 minutes to a temperature lower than 5ºC (this process is referred to as the “ holder method” or the “ batch method”); or</a:t>
            </a:r>
          </a:p>
          <a:p>
            <a:pPr marL="0" indent="0" algn="l">
              <a:buNone/>
            </a:pPr>
            <a:endParaRPr lang="en-GB" sz="4500" b="0" i="0" u="none" strike="noStrike" baseline="0" dirty="0">
              <a:latin typeface="Times New Roman" panose="02020603050405020304" pitchFamily="18" charset="0"/>
            </a:endParaRPr>
          </a:p>
          <a:p>
            <a:pPr marL="0" indent="0" algn="l">
              <a:buNone/>
            </a:pPr>
            <a:r>
              <a:rPr lang="en-GB" sz="4500" b="0" i="0" u="none" strike="noStrike" baseline="0" dirty="0">
                <a:latin typeface="Times New Roman" panose="02020603050405020304" pitchFamily="18" charset="0"/>
              </a:rPr>
              <a:t>(b) by heating every particle of the milk to a temperature of at least 72ºC and keeping it at that temperature for at least 15 seconds, which heating shall be followed immediately by</a:t>
            </a:r>
          </a:p>
          <a:p>
            <a:pPr marL="0" indent="0" algn="l">
              <a:buNone/>
            </a:pPr>
            <a:r>
              <a:rPr lang="en-GB" sz="4500" b="0" i="0" u="none" strike="noStrike" baseline="0" dirty="0">
                <a:latin typeface="Times New Roman" panose="02020603050405020304" pitchFamily="18" charset="0"/>
              </a:rPr>
              <a:t>cooling to a temperature lower than 5°C (this process is hereinafter referred to as the“ high-temperature short -time method”); or</a:t>
            </a:r>
          </a:p>
          <a:p>
            <a:pPr marL="0" indent="0" algn="l">
              <a:buNone/>
            </a:pPr>
            <a:endParaRPr lang="en-GB" sz="4500" b="0" i="0" u="none" strike="noStrike" baseline="0" dirty="0">
              <a:latin typeface="Times New Roman" panose="02020603050405020304" pitchFamily="18" charset="0"/>
            </a:endParaRPr>
          </a:p>
          <a:p>
            <a:pPr marL="0" indent="0" algn="l">
              <a:buNone/>
            </a:pPr>
            <a:r>
              <a:rPr lang="en-GB" sz="4500" b="0" i="0" u="none" strike="noStrike" baseline="0" dirty="0">
                <a:latin typeface="Times New Roman" panose="02020603050405020304" pitchFamily="18" charset="0"/>
              </a:rPr>
              <a:t>(c) by any other method prescribed by regulation: </a:t>
            </a:r>
          </a:p>
          <a:p>
            <a:pPr marL="0" indent="0" algn="l">
              <a:buNone/>
            </a:pPr>
            <a:endParaRPr lang="en-GB" sz="4500" dirty="0">
              <a:latin typeface="Times New Roman" panose="02020603050405020304" pitchFamily="18" charset="0"/>
            </a:endParaRPr>
          </a:p>
          <a:p>
            <a:pPr marL="0" indent="0" algn="l">
              <a:buNone/>
            </a:pPr>
            <a:r>
              <a:rPr lang="en-GB" sz="4500" b="0" i="0" u="none" strike="noStrike" baseline="0" dirty="0">
                <a:latin typeface="Times New Roman" panose="02020603050405020304" pitchFamily="18" charset="0"/>
              </a:rPr>
              <a:t>Provided that milk shall in no instance be deemed to have been pasteurized if it fails to pass the Aschaffenburg and Mullen phosphate test descried in paragraph 3 of Annexure A or any other test, provided the accuracy thereof equals that of the Aschaffenburg and </a:t>
            </a:r>
            <a:r>
              <a:rPr lang="en-ZA" sz="4500" b="0" i="0" u="none" strike="noStrike" baseline="0" dirty="0">
                <a:latin typeface="Times New Roman" panose="02020603050405020304" pitchFamily="18" charset="0"/>
              </a:rPr>
              <a:t>Mullen phosphatase test.</a:t>
            </a:r>
          </a:p>
        </p:txBody>
      </p:sp>
    </p:spTree>
    <p:extLst>
      <p:ext uri="{BB962C8B-B14F-4D97-AF65-F5344CB8AC3E}">
        <p14:creationId xmlns:p14="http://schemas.microsoft.com/office/powerpoint/2010/main" val="3062177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C256-3CAF-45FF-BA9B-963B31F7BCD2}"/>
              </a:ext>
            </a:extLst>
          </p:cNvPr>
          <p:cNvSpPr>
            <a:spLocks noGrp="1"/>
          </p:cNvSpPr>
          <p:nvPr>
            <p:ph type="title"/>
          </p:nvPr>
        </p:nvSpPr>
        <p:spPr>
          <a:xfrm>
            <a:off x="457200" y="0"/>
            <a:ext cx="9083352" cy="1600200"/>
          </a:xfrm>
        </p:spPr>
        <p:txBody>
          <a:bodyPr/>
          <a:lstStyle/>
          <a:p>
            <a:r>
              <a:rPr lang="en-GB" sz="4400" dirty="0"/>
              <a:t>Main categories of heat treatment in the dairy industry</a:t>
            </a:r>
            <a:endParaRPr lang="en-ZA" sz="4400" dirty="0"/>
          </a:p>
        </p:txBody>
      </p:sp>
      <p:pic>
        <p:nvPicPr>
          <p:cNvPr id="7" name="Content Placeholder 6">
            <a:extLst>
              <a:ext uri="{FF2B5EF4-FFF2-40B4-BE49-F238E27FC236}">
                <a16:creationId xmlns:a16="http://schemas.microsoft.com/office/drawing/2014/main" id="{F7453333-6CC9-4B3B-B70D-2E28E4FFCE9A}"/>
              </a:ext>
            </a:extLst>
          </p:cNvPr>
          <p:cNvPicPr>
            <a:picLocks noGrp="1" noChangeAspect="1"/>
          </p:cNvPicPr>
          <p:nvPr>
            <p:ph idx="1"/>
          </p:nvPr>
        </p:nvPicPr>
        <p:blipFill>
          <a:blip r:embed="rId3"/>
          <a:stretch>
            <a:fillRect/>
          </a:stretch>
        </p:blipFill>
        <p:spPr>
          <a:xfrm>
            <a:off x="2771800" y="1556792"/>
            <a:ext cx="3042338" cy="2433870"/>
          </a:xfrm>
        </p:spPr>
      </p:pic>
      <p:pic>
        <p:nvPicPr>
          <p:cNvPr id="9" name="Picture 8">
            <a:extLst>
              <a:ext uri="{FF2B5EF4-FFF2-40B4-BE49-F238E27FC236}">
                <a16:creationId xmlns:a16="http://schemas.microsoft.com/office/drawing/2014/main" id="{0737D65D-58E4-46F2-ACF1-E6EC94747336}"/>
              </a:ext>
            </a:extLst>
          </p:cNvPr>
          <p:cNvPicPr>
            <a:picLocks noChangeAspect="1"/>
          </p:cNvPicPr>
          <p:nvPr/>
        </p:nvPicPr>
        <p:blipFill>
          <a:blip r:embed="rId4"/>
          <a:stretch>
            <a:fillRect/>
          </a:stretch>
        </p:blipFill>
        <p:spPr>
          <a:xfrm>
            <a:off x="1475656" y="4056866"/>
            <a:ext cx="5953125" cy="2800350"/>
          </a:xfrm>
          <a:prstGeom prst="rect">
            <a:avLst/>
          </a:prstGeom>
        </p:spPr>
      </p:pic>
    </p:spTree>
    <p:extLst>
      <p:ext uri="{BB962C8B-B14F-4D97-AF65-F5344CB8AC3E}">
        <p14:creationId xmlns:p14="http://schemas.microsoft.com/office/powerpoint/2010/main" val="302631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C256-3CAF-45FF-BA9B-963B31F7BCD2}"/>
              </a:ext>
            </a:extLst>
          </p:cNvPr>
          <p:cNvSpPr>
            <a:spLocks noGrp="1"/>
          </p:cNvSpPr>
          <p:nvPr>
            <p:ph type="title"/>
          </p:nvPr>
        </p:nvSpPr>
        <p:spPr/>
        <p:txBody>
          <a:bodyPr/>
          <a:lstStyle/>
          <a:p>
            <a:r>
              <a:rPr lang="en-GB" dirty="0"/>
              <a:t>Production line Milk</a:t>
            </a:r>
            <a:endParaRPr lang="en-ZA" dirty="0"/>
          </a:p>
        </p:txBody>
      </p:sp>
      <p:pic>
        <p:nvPicPr>
          <p:cNvPr id="5" name="Content Placeholder 4">
            <a:extLst>
              <a:ext uri="{FF2B5EF4-FFF2-40B4-BE49-F238E27FC236}">
                <a16:creationId xmlns:a16="http://schemas.microsoft.com/office/drawing/2014/main" id="{A87B71AE-D0DF-401D-A0D4-E6E9AB05A3D5}"/>
              </a:ext>
            </a:extLst>
          </p:cNvPr>
          <p:cNvPicPr>
            <a:picLocks noGrp="1" noChangeAspect="1"/>
          </p:cNvPicPr>
          <p:nvPr>
            <p:ph idx="1"/>
          </p:nvPr>
        </p:nvPicPr>
        <p:blipFill>
          <a:blip r:embed="rId3"/>
          <a:stretch>
            <a:fillRect/>
          </a:stretch>
        </p:blipFill>
        <p:spPr>
          <a:xfrm>
            <a:off x="453440" y="1166018"/>
            <a:ext cx="8229599" cy="4525963"/>
          </a:xfrm>
        </p:spPr>
      </p:pic>
    </p:spTree>
    <p:extLst>
      <p:ext uri="{BB962C8B-B14F-4D97-AF65-F5344CB8AC3E}">
        <p14:creationId xmlns:p14="http://schemas.microsoft.com/office/powerpoint/2010/main" val="390530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i="0" u="none" strike="noStrike" baseline="0" dirty="0">
                <a:latin typeface="Times New Roman" panose="02020603050405020304" pitchFamily="18" charset="0"/>
              </a:rPr>
              <a:t>REGULATIONS RELATING TO MILK AND DAIRY PRODUCTS</a:t>
            </a:r>
            <a:br>
              <a:rPr lang="en-GB" sz="1800" b="1" i="0" u="none" strike="noStrike" baseline="0" dirty="0">
                <a:latin typeface="Times New Roman" panose="02020603050405020304" pitchFamily="18" charset="0"/>
              </a:rPr>
            </a:br>
            <a:r>
              <a:rPr lang="en-GB" sz="1800" b="0" i="0" u="none" strike="noStrike" baseline="0" dirty="0">
                <a:latin typeface="Times New Roman" panose="02020603050405020304" pitchFamily="18" charset="0"/>
              </a:rPr>
              <a:t>Published under Government Notice No. R. 1555 of 21 November 1997</a:t>
            </a:r>
            <a:endParaRPr lang="en-ZA" sz="3600" dirty="0"/>
          </a:p>
        </p:txBody>
      </p:sp>
      <p:sp>
        <p:nvSpPr>
          <p:cNvPr id="3" name="Content Placeholder 2"/>
          <p:cNvSpPr>
            <a:spLocks noGrp="1"/>
          </p:cNvSpPr>
          <p:nvPr>
            <p:ph idx="1"/>
          </p:nvPr>
        </p:nvSpPr>
        <p:spPr>
          <a:xfrm>
            <a:off x="457200" y="1600200"/>
            <a:ext cx="8229600" cy="4925144"/>
          </a:xfrm>
        </p:spPr>
        <p:txBody>
          <a:bodyPr>
            <a:normAutofit fontScale="92500" lnSpcReduction="20000"/>
          </a:bodyPr>
          <a:lstStyle/>
          <a:p>
            <a:pPr marL="0" indent="0" algn="l">
              <a:buNone/>
            </a:pPr>
            <a:r>
              <a:rPr lang="en-ZA" sz="3500" b="1" i="0" u="none" strike="noStrike" baseline="0" dirty="0">
                <a:latin typeface="Times New Roman" panose="02020603050405020304" pitchFamily="18" charset="0"/>
              </a:rPr>
              <a:t>ANNEXURE B</a:t>
            </a:r>
          </a:p>
          <a:p>
            <a:pPr marL="0" indent="0" algn="l">
              <a:buNone/>
            </a:pPr>
            <a:r>
              <a:rPr lang="en-ZA" sz="3500" b="1" i="0" u="none" strike="noStrike" baseline="0" dirty="0">
                <a:latin typeface="Times New Roman" panose="02020603050405020304" pitchFamily="18" charset="0"/>
              </a:rPr>
              <a:t>PASTEURISATION</a:t>
            </a:r>
          </a:p>
          <a:p>
            <a:pPr marL="0" indent="0" algn="l">
              <a:buNone/>
            </a:pPr>
            <a:endParaRPr lang="en-ZA" sz="900" b="0" i="0" u="none" strike="noStrike" baseline="0" dirty="0">
              <a:latin typeface="Times New Roman" panose="02020603050405020304" pitchFamily="18" charset="0"/>
            </a:endParaRPr>
          </a:p>
          <a:p>
            <a:pPr marL="0" indent="0">
              <a:buNone/>
            </a:pPr>
            <a:r>
              <a:rPr lang="en-GB" sz="2000" b="0" i="0" u="none" strike="noStrike" baseline="0" dirty="0">
                <a:latin typeface="Times New Roman" panose="02020603050405020304" pitchFamily="18" charset="0"/>
              </a:rPr>
              <a:t>2. Cream and milk or dairy products containing added sweeteners shall be pasteurized as follows:</a:t>
            </a:r>
          </a:p>
          <a:p>
            <a:pPr marL="0" indent="0">
              <a:buNone/>
            </a:pPr>
            <a:r>
              <a:rPr lang="en-GB" sz="2000" b="0" i="0" u="none" strike="noStrike" baseline="0" dirty="0">
                <a:latin typeface="Times New Roman" panose="02020603050405020304" pitchFamily="18" charset="0"/>
              </a:rPr>
              <a:t>(a) by heating every particle of the product to a temperature of at least 66°C and keeping it at this temperature for at least 30 minutes; or</a:t>
            </a:r>
            <a:endParaRPr lang="en-ZA" sz="2000" b="0" i="0" u="none" strike="noStrike" baseline="0" dirty="0">
              <a:latin typeface="Times New Roman" panose="02020603050405020304" pitchFamily="18" charset="0"/>
            </a:endParaRPr>
          </a:p>
          <a:p>
            <a:pPr marL="0" indent="0">
              <a:buNone/>
            </a:pPr>
            <a:endParaRPr lang="en-GB" sz="2000" b="0" i="0" u="none" strike="noStrike" baseline="0" dirty="0">
              <a:latin typeface="Times New Roman" panose="02020603050405020304" pitchFamily="18" charset="0"/>
            </a:endParaRPr>
          </a:p>
          <a:p>
            <a:pPr marL="0" indent="0">
              <a:buNone/>
            </a:pPr>
            <a:r>
              <a:rPr lang="en-GB" sz="2000" b="0" i="0" u="none" strike="noStrike" baseline="0" dirty="0">
                <a:latin typeface="Times New Roman" panose="02020603050405020304" pitchFamily="18" charset="0"/>
              </a:rPr>
              <a:t>(b) by heating every particle of the product to a temperature of at least 74ºC and keeping it at this temperature for at least 15 seconds; or</a:t>
            </a:r>
          </a:p>
          <a:p>
            <a:pPr marL="0" indent="0">
              <a:buNone/>
            </a:pPr>
            <a:endParaRPr lang="en-GB" sz="2000" b="0" i="0" u="none" strike="noStrike" baseline="0" dirty="0">
              <a:latin typeface="Times New Roman" panose="02020603050405020304" pitchFamily="18" charset="0"/>
            </a:endParaRPr>
          </a:p>
          <a:p>
            <a:pPr marL="0" indent="0">
              <a:buNone/>
            </a:pPr>
            <a:r>
              <a:rPr lang="en-GB" sz="2000" b="0" i="0" u="none" strike="noStrike" baseline="0" dirty="0">
                <a:latin typeface="Times New Roman" panose="02020603050405020304" pitchFamily="18" charset="0"/>
              </a:rPr>
              <a:t>(c) by any other method prescribed by regulation: Provided that such product shall in no instance be deemed to have been pasteurized if it fails to pass the Aschaffenburg and Mullen phosphatase test described in paragraph 3 of Annexure A or any other test , provided the accuracy thereof equals  that of the </a:t>
            </a:r>
            <a:r>
              <a:rPr lang="en-GB" sz="2000" b="0" i="0" u="none" strike="noStrike" baseline="0" dirty="0" err="1">
                <a:latin typeface="Times New Roman" panose="02020603050405020304" pitchFamily="18" charset="0"/>
              </a:rPr>
              <a:t>Ascaffenburg</a:t>
            </a:r>
            <a:r>
              <a:rPr lang="en-GB" sz="2000" b="0" i="0" u="none" strike="noStrike" baseline="0" dirty="0">
                <a:latin typeface="Times New Roman" panose="02020603050405020304" pitchFamily="18" charset="0"/>
              </a:rPr>
              <a:t> and Mullen phosphatase test .</a:t>
            </a:r>
          </a:p>
        </p:txBody>
      </p:sp>
    </p:spTree>
    <p:extLst>
      <p:ext uri="{BB962C8B-B14F-4D97-AF65-F5344CB8AC3E}">
        <p14:creationId xmlns:p14="http://schemas.microsoft.com/office/powerpoint/2010/main" val="3646839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7C256-3CAF-45FF-BA9B-963B31F7BCD2}"/>
              </a:ext>
            </a:extLst>
          </p:cNvPr>
          <p:cNvSpPr>
            <a:spLocks noGrp="1"/>
          </p:cNvSpPr>
          <p:nvPr>
            <p:ph type="title"/>
          </p:nvPr>
        </p:nvSpPr>
        <p:spPr/>
        <p:txBody>
          <a:bodyPr/>
          <a:lstStyle/>
          <a:p>
            <a:r>
              <a:rPr lang="en-GB" dirty="0"/>
              <a:t>Production line Cream</a:t>
            </a:r>
            <a:endParaRPr lang="en-ZA" dirty="0"/>
          </a:p>
        </p:txBody>
      </p:sp>
      <p:pic>
        <p:nvPicPr>
          <p:cNvPr id="7" name="Content Placeholder 6">
            <a:extLst>
              <a:ext uri="{FF2B5EF4-FFF2-40B4-BE49-F238E27FC236}">
                <a16:creationId xmlns:a16="http://schemas.microsoft.com/office/drawing/2014/main" id="{F7D96B1B-285C-4144-B0DC-DE57906FAABB}"/>
              </a:ext>
            </a:extLst>
          </p:cNvPr>
          <p:cNvPicPr>
            <a:picLocks noGrp="1" noChangeAspect="1"/>
          </p:cNvPicPr>
          <p:nvPr>
            <p:ph idx="1"/>
          </p:nvPr>
        </p:nvPicPr>
        <p:blipFill>
          <a:blip r:embed="rId2"/>
          <a:stretch>
            <a:fillRect/>
          </a:stretch>
        </p:blipFill>
        <p:spPr>
          <a:xfrm>
            <a:off x="827584" y="1600200"/>
            <a:ext cx="7859216" cy="4525963"/>
          </a:xfrm>
        </p:spPr>
      </p:pic>
    </p:spTree>
    <p:extLst>
      <p:ext uri="{BB962C8B-B14F-4D97-AF65-F5344CB8AC3E}">
        <p14:creationId xmlns:p14="http://schemas.microsoft.com/office/powerpoint/2010/main" val="2343053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i="0" u="none" strike="noStrike" baseline="0" dirty="0">
                <a:latin typeface="Times New Roman" panose="02020603050405020304" pitchFamily="18" charset="0"/>
              </a:rPr>
              <a:t>REGULATIONS RELATING TO MILK AND DAIRY PRODUCTS</a:t>
            </a:r>
            <a:br>
              <a:rPr lang="en-GB" sz="1800" b="1" i="0" u="none" strike="noStrike" baseline="0" dirty="0">
                <a:latin typeface="Times New Roman" panose="02020603050405020304" pitchFamily="18" charset="0"/>
              </a:rPr>
            </a:br>
            <a:r>
              <a:rPr lang="en-GB" sz="1800" b="0" i="0" u="none" strike="noStrike" baseline="0" dirty="0">
                <a:latin typeface="Times New Roman" panose="02020603050405020304" pitchFamily="18" charset="0"/>
              </a:rPr>
              <a:t>Published under Government Notice No. R. 1555 of 21 November 1997</a:t>
            </a:r>
            <a:endParaRPr lang="en-ZA" sz="3600" dirty="0"/>
          </a:p>
        </p:txBody>
      </p:sp>
      <p:sp>
        <p:nvSpPr>
          <p:cNvPr id="3" name="Content Placeholder 2"/>
          <p:cNvSpPr>
            <a:spLocks noGrp="1"/>
          </p:cNvSpPr>
          <p:nvPr>
            <p:ph idx="1"/>
          </p:nvPr>
        </p:nvSpPr>
        <p:spPr>
          <a:xfrm>
            <a:off x="457200" y="1600200"/>
            <a:ext cx="5554960" cy="4925144"/>
          </a:xfrm>
        </p:spPr>
        <p:txBody>
          <a:bodyPr>
            <a:normAutofit/>
          </a:bodyPr>
          <a:lstStyle/>
          <a:p>
            <a:pPr marL="0" indent="0" algn="l">
              <a:buNone/>
            </a:pPr>
            <a:r>
              <a:rPr lang="en-ZA" sz="3600" b="1" i="0" u="none" strike="noStrike" baseline="0" dirty="0">
                <a:latin typeface="Times New Roman" panose="02020603050405020304" pitchFamily="18" charset="0"/>
              </a:rPr>
              <a:t>ANNEXURE B</a:t>
            </a:r>
          </a:p>
          <a:p>
            <a:pPr marL="0" indent="0" algn="l">
              <a:buNone/>
            </a:pPr>
            <a:r>
              <a:rPr lang="en-ZA" sz="3600" b="1" i="0" u="none" strike="noStrike" baseline="0" dirty="0">
                <a:latin typeface="Times New Roman" panose="02020603050405020304" pitchFamily="18" charset="0"/>
              </a:rPr>
              <a:t>PASTEURISATION</a:t>
            </a:r>
          </a:p>
          <a:p>
            <a:pPr marL="0" indent="0" algn="l">
              <a:buNone/>
            </a:pPr>
            <a:endParaRPr lang="en-GB" sz="900" b="0" i="0" u="none" strike="noStrike" baseline="0" dirty="0">
              <a:latin typeface="Times New Roman" panose="02020603050405020304" pitchFamily="18" charset="0"/>
            </a:endParaRPr>
          </a:p>
          <a:p>
            <a:pPr marL="0" indent="0" algn="ctr">
              <a:buNone/>
            </a:pPr>
            <a:r>
              <a:rPr lang="en-GB" sz="2000" b="0" i="0" u="none" strike="noStrike" baseline="0" dirty="0">
                <a:latin typeface="Times New Roman" panose="02020603050405020304" pitchFamily="18" charset="0"/>
              </a:rPr>
              <a:t>3. The process of pasteurisation, if carried out according to the high-temperature short-time method, shall be mechanically controlled with regard to the temperature range of the milk and the period for which milk is kept at the prescribed temperature, and the apparatus concerned shall be calibrated monthly to ensure the correctness of the pasteurisation process.</a:t>
            </a:r>
          </a:p>
          <a:p>
            <a:pPr marL="0" indent="0">
              <a:buNone/>
            </a:pPr>
            <a:endParaRPr lang="en-GB" sz="2000" dirty="0">
              <a:latin typeface="Times New Roman" panose="02020603050405020304" pitchFamily="18" charset="0"/>
            </a:endParaRPr>
          </a:p>
          <a:p>
            <a:r>
              <a:rPr lang="en-GB" sz="2000" b="0" i="0" u="none" strike="noStrike" baseline="0" dirty="0">
                <a:latin typeface="Times New Roman" panose="02020603050405020304" pitchFamily="18" charset="0"/>
              </a:rPr>
              <a:t>Processing Records</a:t>
            </a:r>
          </a:p>
          <a:p>
            <a:pPr marL="0" indent="0" algn="ctr">
              <a:buNone/>
            </a:pPr>
            <a:endParaRPr lang="en-GB" dirty="0">
              <a:latin typeface="Times New Roman" panose="02020603050405020304" pitchFamily="18" charset="0"/>
            </a:endParaRPr>
          </a:p>
          <a:p>
            <a:pPr marL="0" indent="0" algn="ctr">
              <a:buNone/>
            </a:pPr>
            <a:endParaRPr lang="en-GB" b="0" i="0" u="none" strike="noStrike" baseline="0" dirty="0">
              <a:latin typeface="Times New Roman" panose="02020603050405020304" pitchFamily="18" charset="0"/>
            </a:endParaRPr>
          </a:p>
          <a:p>
            <a:pPr marL="0" indent="0" algn="ctr">
              <a:buNone/>
            </a:pPr>
            <a:endParaRPr lang="en-GB" b="0" i="0" u="none" strike="noStrike" baseline="0" dirty="0">
              <a:latin typeface="Times New Roman" panose="02020603050405020304" pitchFamily="18" charset="0"/>
            </a:endParaRPr>
          </a:p>
        </p:txBody>
      </p:sp>
      <p:pic>
        <p:nvPicPr>
          <p:cNvPr id="5" name="Picture 4">
            <a:extLst>
              <a:ext uri="{FF2B5EF4-FFF2-40B4-BE49-F238E27FC236}">
                <a16:creationId xmlns:a16="http://schemas.microsoft.com/office/drawing/2014/main" id="{29F2499E-58F0-49CE-BE70-558701538A64}"/>
              </a:ext>
            </a:extLst>
          </p:cNvPr>
          <p:cNvPicPr>
            <a:picLocks noChangeAspect="1"/>
          </p:cNvPicPr>
          <p:nvPr/>
        </p:nvPicPr>
        <p:blipFill>
          <a:blip r:embed="rId2"/>
          <a:stretch>
            <a:fillRect/>
          </a:stretch>
        </p:blipFill>
        <p:spPr>
          <a:xfrm>
            <a:off x="5678485" y="1624940"/>
            <a:ext cx="2861619" cy="4108316"/>
          </a:xfrm>
          <a:prstGeom prst="rect">
            <a:avLst/>
          </a:prstGeom>
        </p:spPr>
      </p:pic>
    </p:spTree>
    <p:extLst>
      <p:ext uri="{BB962C8B-B14F-4D97-AF65-F5344CB8AC3E}">
        <p14:creationId xmlns:p14="http://schemas.microsoft.com/office/powerpoint/2010/main" val="3521812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b="1" i="0" u="none" strike="noStrike" baseline="0" dirty="0">
                <a:latin typeface="Times New Roman" panose="02020603050405020304" pitchFamily="18" charset="0"/>
              </a:rPr>
              <a:t>REGULATIONS RELATING TO MILK AND DAIRY PRODUCTS</a:t>
            </a:r>
            <a:br>
              <a:rPr lang="en-GB" sz="1800" b="1" i="0" u="none" strike="noStrike" baseline="0" dirty="0">
                <a:latin typeface="Times New Roman" panose="02020603050405020304" pitchFamily="18" charset="0"/>
              </a:rPr>
            </a:br>
            <a:r>
              <a:rPr lang="en-GB" sz="1800" b="0" i="0" u="none" strike="noStrike" baseline="0" dirty="0">
                <a:latin typeface="Times New Roman" panose="02020603050405020304" pitchFamily="18" charset="0"/>
              </a:rPr>
              <a:t>Published under Government Notice No. R. 1555 of 21 November 1997</a:t>
            </a:r>
            <a:endParaRPr lang="en-ZA" sz="3600" dirty="0"/>
          </a:p>
        </p:txBody>
      </p:sp>
      <p:sp>
        <p:nvSpPr>
          <p:cNvPr id="3" name="Content Placeholder 2"/>
          <p:cNvSpPr>
            <a:spLocks noGrp="1"/>
          </p:cNvSpPr>
          <p:nvPr>
            <p:ph idx="1"/>
          </p:nvPr>
        </p:nvSpPr>
        <p:spPr>
          <a:xfrm>
            <a:off x="664666" y="1663650"/>
            <a:ext cx="8229600" cy="4525963"/>
          </a:xfrm>
        </p:spPr>
        <p:txBody>
          <a:bodyPr>
            <a:normAutofit/>
          </a:bodyPr>
          <a:lstStyle/>
          <a:p>
            <a:pPr marL="0" indent="0" algn="l">
              <a:buNone/>
            </a:pPr>
            <a:r>
              <a:rPr lang="en-ZA" sz="3200" b="1" i="0" u="none" strike="noStrike" baseline="0" dirty="0">
                <a:latin typeface="Times New Roman" panose="02020603050405020304" pitchFamily="18" charset="0"/>
              </a:rPr>
              <a:t>ANNEXURE B</a:t>
            </a:r>
          </a:p>
          <a:p>
            <a:pPr marL="0" indent="0" algn="l">
              <a:buNone/>
            </a:pPr>
            <a:r>
              <a:rPr lang="en-ZA" sz="3200" b="1" i="0" u="none" strike="noStrike" baseline="0" dirty="0">
                <a:latin typeface="Times New Roman" panose="02020603050405020304" pitchFamily="18" charset="0"/>
              </a:rPr>
              <a:t>PASTEURISATION</a:t>
            </a:r>
          </a:p>
          <a:p>
            <a:pPr marL="0" indent="0" algn="ctr">
              <a:buNone/>
            </a:pPr>
            <a:endParaRPr lang="en-GB" b="0" i="0" u="none" strike="noStrike" baseline="0" dirty="0">
              <a:latin typeface="Times New Roman" panose="02020603050405020304" pitchFamily="18" charset="0"/>
            </a:endParaRPr>
          </a:p>
          <a:p>
            <a:pPr marL="0" indent="0" algn="ctr">
              <a:buNone/>
            </a:pPr>
            <a:r>
              <a:rPr lang="en-GB" b="0" i="0" u="none" strike="noStrike" baseline="0" dirty="0">
                <a:latin typeface="Times New Roman" panose="02020603050405020304" pitchFamily="18" charset="0"/>
              </a:rPr>
              <a:t>4. Thermographic recording of temperatures of pasteurization by any method shall be made and retained for at least four weeks.</a:t>
            </a:r>
          </a:p>
          <a:p>
            <a:pPr marL="0" indent="0" algn="ctr">
              <a:buNone/>
            </a:pPr>
            <a:endParaRPr lang="en-GB" sz="4000" dirty="0">
              <a:latin typeface="Times New Roman" panose="02020603050405020304" pitchFamily="18" charset="0"/>
            </a:endParaRPr>
          </a:p>
          <a:p>
            <a:pPr marL="0" indent="0" algn="ctr">
              <a:buNone/>
            </a:pPr>
            <a:endParaRPr lang="en-ZA" sz="4000" dirty="0"/>
          </a:p>
        </p:txBody>
      </p:sp>
      <p:pic>
        <p:nvPicPr>
          <p:cNvPr id="2050" name="Picture 2" descr="Recording and Control C1900 in pasteurization processes">
            <a:extLst>
              <a:ext uri="{FF2B5EF4-FFF2-40B4-BE49-F238E27FC236}">
                <a16:creationId xmlns:a16="http://schemas.microsoft.com/office/drawing/2014/main" id="{026A934D-63A2-4737-A5DD-A2761C202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5091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1FA0431-17DF-4DBA-B158-AD11E96BC88D}"/>
              </a:ext>
            </a:extLst>
          </p:cNvPr>
          <p:cNvPicPr>
            <a:picLocks noChangeAspect="1"/>
          </p:cNvPicPr>
          <p:nvPr/>
        </p:nvPicPr>
        <p:blipFill>
          <a:blip r:embed="rId3"/>
          <a:stretch>
            <a:fillRect/>
          </a:stretch>
        </p:blipFill>
        <p:spPr>
          <a:xfrm>
            <a:off x="4283968" y="4449328"/>
            <a:ext cx="3384376" cy="2127777"/>
          </a:xfrm>
          <a:prstGeom prst="rect">
            <a:avLst/>
          </a:prstGeom>
        </p:spPr>
      </p:pic>
    </p:spTree>
    <p:extLst>
      <p:ext uri="{BB962C8B-B14F-4D97-AF65-F5344CB8AC3E}">
        <p14:creationId xmlns:p14="http://schemas.microsoft.com/office/powerpoint/2010/main" val="6846737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5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Sampro meeting Mrt 2013</Template>
  <TotalTime>11149</TotalTime>
  <Words>785</Words>
  <Application>Microsoft Office PowerPoint</Application>
  <PresentationFormat>On-screen Show (4:3)</PresentationFormat>
  <Paragraphs>74</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Century Gothic</vt:lpstr>
      <vt:lpstr>Courier New</vt:lpstr>
      <vt:lpstr>Palatino Linotype</vt:lpstr>
      <vt:lpstr>Tahoma</vt:lpstr>
      <vt:lpstr>Times New Roman</vt:lpstr>
      <vt:lpstr>Executive</vt:lpstr>
      <vt:lpstr>5_Executive</vt:lpstr>
      <vt:lpstr>Pasteurisation  R1555 Dairy Processing handbook –  Tertra Pak Processing Systems  Tania Blignaut tania@dairystandard.co.za 0824183471    </vt:lpstr>
      <vt:lpstr>REGULATIONS RELATING TO MILK AND DAIRY PRODUCTS Published under Government Notice No. R. 1555 of 21 November 1997</vt:lpstr>
      <vt:lpstr>REGULATIONS RELATING TO MILK AND DAIRY PRODUCTS Published under Government Notice No. R. 1555 of 21 November 1997</vt:lpstr>
      <vt:lpstr>Main categories of heat treatment in the dairy industry</vt:lpstr>
      <vt:lpstr>Production line Milk</vt:lpstr>
      <vt:lpstr>REGULATIONS RELATING TO MILK AND DAIRY PRODUCTS Published under Government Notice No. R. 1555 of 21 November 1997</vt:lpstr>
      <vt:lpstr>Production line Cream</vt:lpstr>
      <vt:lpstr>REGULATIONS RELATING TO MILK AND DAIRY PRODUCTS Published under Government Notice No. R. 1555 of 21 November 1997</vt:lpstr>
      <vt:lpstr>REGULATIONS RELATING TO MILK AND DAIRY PRODUCTS Published under Government Notice No. R. 1555 of 21 November 1997</vt:lpstr>
      <vt:lpstr>Summary</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Jompie Burger</dc:creator>
  <cp:lastModifiedBy>Tania Blignaut</cp:lastModifiedBy>
  <cp:revision>522</cp:revision>
  <dcterms:created xsi:type="dcterms:W3CDTF">2014-03-25T19:35:09Z</dcterms:created>
  <dcterms:modified xsi:type="dcterms:W3CDTF">2021-06-22T10:42:16Z</dcterms:modified>
</cp:coreProperties>
</file>